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98" r:id="rId2"/>
  </p:sldMasterIdLst>
  <p:notesMasterIdLst>
    <p:notesMasterId r:id="rId17"/>
  </p:notesMasterIdLst>
  <p:handoutMasterIdLst>
    <p:handoutMasterId r:id="rId18"/>
  </p:handoutMasterIdLst>
  <p:sldIdLst>
    <p:sldId id="362" r:id="rId3"/>
    <p:sldId id="363" r:id="rId4"/>
    <p:sldId id="369" r:id="rId5"/>
    <p:sldId id="411" r:id="rId6"/>
    <p:sldId id="407" r:id="rId7"/>
    <p:sldId id="409" r:id="rId8"/>
    <p:sldId id="404" r:id="rId9"/>
    <p:sldId id="392" r:id="rId10"/>
    <p:sldId id="408" r:id="rId11"/>
    <p:sldId id="396" r:id="rId12"/>
    <p:sldId id="394" r:id="rId13"/>
    <p:sldId id="405" r:id="rId14"/>
    <p:sldId id="410" r:id="rId15"/>
    <p:sldId id="403" r:id="rId16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F2F2F2"/>
    <a:srgbClr val="216F58"/>
    <a:srgbClr val="01527F"/>
    <a:srgbClr val="011C27"/>
    <a:srgbClr val="FCF7DA"/>
    <a:srgbClr val="DF2123"/>
    <a:srgbClr val="F49E00"/>
    <a:srgbClr val="425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96271"/>
  </p:normalViewPr>
  <p:slideViewPr>
    <p:cSldViewPr snapToGrid="0" snapToObjects="1">
      <p:cViewPr varScale="1">
        <p:scale>
          <a:sx n="82" d="100"/>
          <a:sy n="82" d="100"/>
        </p:scale>
        <p:origin x="341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6" d="100"/>
        <a:sy n="19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B3C7D-7ED1-A34F-BCFC-1C01389AE58C}" type="datetimeFigureOut">
              <a:rPr kumimoji="1" lang="zh-CN" altLang="en-US" smtClean="0"/>
              <a:t>2024/10/30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D8CE-3D9F-CA47-A17E-9AD879C3B1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3708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F2CF-5EF1-D24F-8F8B-C67282AA038A}" type="datetimeFigureOut">
              <a:rPr kumimoji="1" lang="zh-CN" altLang="en-US" smtClean="0"/>
              <a:t>2024/10/30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0782-008B-5B48-B01C-A994AC4AA0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10789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314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众志成城，聚沙成塔</a:t>
            </a:r>
          </a:p>
        </p:txBody>
      </p:sp>
    </p:spTree>
    <p:extLst>
      <p:ext uri="{BB962C8B-B14F-4D97-AF65-F5344CB8AC3E}">
        <p14:creationId xmlns:p14="http://schemas.microsoft.com/office/powerpoint/2010/main" val="2110958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5C62B-1F82-181F-0063-B57BC7FF5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E6D6C9-7F7B-FBB5-C952-6614A2B6FA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786B2B2-6E13-D11A-5B30-B09B0C46F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5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056B8-77E8-8AF8-8AEF-6F211DDEB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3434032-737F-75EE-78D9-2CBA1428FC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70354AB-6EFA-8430-059E-A03193209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909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-1251391" y="-411145"/>
            <a:ext cx="1619148" cy="1217525"/>
          </a:xfrm>
          <a:prstGeom prst="roundRect">
            <a:avLst>
              <a:gd name="adj" fmla="val 14907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圆角矩形 9"/>
          <p:cNvSpPr/>
          <p:nvPr userDrawn="1"/>
        </p:nvSpPr>
        <p:spPr>
          <a:xfrm>
            <a:off x="-580937" y="-335230"/>
            <a:ext cx="1324516" cy="714803"/>
          </a:xfrm>
          <a:prstGeom prst="roundRect">
            <a:avLst>
              <a:gd name="adj" fmla="val 2314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280387" y="292506"/>
            <a:ext cx="174134" cy="17413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744373" y="147940"/>
            <a:ext cx="2839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请在此输入标题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404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407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1205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1277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0412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2750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1658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2821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4919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5725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81065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3908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220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34503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360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7035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585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8425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3560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7167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8099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2948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063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7816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4663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2358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558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2141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6153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1118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1567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7825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7628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2566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7226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6776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120835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9401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5080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2994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2024/10/30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5459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2024/10/30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5878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036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9796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6911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67481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424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  <p:sldLayoutId id="2147483696" r:id="rId45"/>
    <p:sldLayoutId id="2147483697" r:id="rId46"/>
    <p:sldLayoutId id="2147483651" r:id="rId47"/>
    <p:sldLayoutId id="2147483652" r:id="rId48"/>
    <p:sldLayoutId id="2147483653" r:id="rId49"/>
  </p:sldLayoutIdLst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260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341848" y="4999557"/>
            <a:ext cx="3543300" cy="3954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99773" y="341832"/>
            <a:ext cx="11027450" cy="6072659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23553" y="3975477"/>
            <a:ext cx="6907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Cooperation Ability and the Four Core Skills at Work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05067" y="2514194"/>
            <a:ext cx="49818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协同力与工作中</a:t>
            </a:r>
            <a:endParaRPr kumimoji="1" lang="en-US" altLang="zh-CN" sz="4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的四大核心能力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518060" y="5028704"/>
            <a:ext cx="31908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添砖</a:t>
            </a:r>
            <a:r>
              <a:rPr kumimoji="1"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JAVA-</a:t>
            </a:r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结营汇报</a:t>
            </a:r>
            <a:endParaRPr kumimoji="1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圆角矩形 15"/>
          <p:cNvSpPr/>
          <p:nvPr/>
        </p:nvSpPr>
        <p:spPr>
          <a:xfrm flipV="1">
            <a:off x="-115541" y="-407846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 flipV="1">
            <a:off x="423127" y="1473120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89914" y="5146184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1450577" y="4969538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3A62A64-AFE6-3773-C703-DBBC66B03C55}"/>
              </a:ext>
            </a:extLst>
          </p:cNvPr>
          <p:cNvSpPr txBox="1"/>
          <p:nvPr/>
        </p:nvSpPr>
        <p:spPr>
          <a:xfrm>
            <a:off x="9478851" y="5557234"/>
            <a:ext cx="147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2024/10/31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94435D-15E3-F0B9-A280-9AFF6C949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088" y="3581233"/>
            <a:ext cx="5303520" cy="23865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D7C8FE1E-5C84-21D5-2972-0CF0A49BE8B6}"/>
              </a:ext>
            </a:extLst>
          </p:cNvPr>
          <p:cNvSpPr/>
          <p:nvPr/>
        </p:nvSpPr>
        <p:spPr>
          <a:xfrm>
            <a:off x="9533668" y="621090"/>
            <a:ext cx="861060" cy="4419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准备</a:t>
            </a:r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充分度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0C854743-FCD3-E536-0D28-032CFFFCDA90}"/>
              </a:ext>
            </a:extLst>
          </p:cNvPr>
          <p:cNvSpPr/>
          <p:nvPr/>
        </p:nvSpPr>
        <p:spPr>
          <a:xfrm>
            <a:off x="10649115" y="1641516"/>
            <a:ext cx="861060" cy="4419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内容质量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194993B-3419-E285-B27F-FB42B132E1F6}"/>
              </a:ext>
            </a:extLst>
          </p:cNvPr>
          <p:cNvSpPr/>
          <p:nvPr/>
        </p:nvSpPr>
        <p:spPr>
          <a:xfrm>
            <a:off x="8299228" y="1641516"/>
            <a:ext cx="861060" cy="4419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有效沟通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BFF46BE5-F3BA-C5C5-6D40-0202F3274250}"/>
              </a:ext>
            </a:extLst>
          </p:cNvPr>
          <p:cNvSpPr/>
          <p:nvPr/>
        </p:nvSpPr>
        <p:spPr>
          <a:xfrm>
            <a:off x="9533668" y="2699548"/>
            <a:ext cx="861060" cy="4419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清晰表达</a:t>
            </a: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34166FC6-5761-C869-FADD-43F5357FF9BC}"/>
              </a:ext>
            </a:extLst>
          </p:cNvPr>
          <p:cNvSpPr/>
          <p:nvPr/>
        </p:nvSpPr>
        <p:spPr>
          <a:xfrm rot="2646725">
            <a:off x="10429017" y="1109512"/>
            <a:ext cx="861060" cy="228600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5A75DA54-50AB-A8F7-ACB2-00348763F14B}"/>
              </a:ext>
            </a:extLst>
          </p:cNvPr>
          <p:cNvSpPr/>
          <p:nvPr/>
        </p:nvSpPr>
        <p:spPr>
          <a:xfrm rot="13418603">
            <a:off x="8714466" y="2426376"/>
            <a:ext cx="861060" cy="22860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31">
            <a:extLst>
              <a:ext uri="{FF2B5EF4-FFF2-40B4-BE49-F238E27FC236}">
                <a16:creationId xmlns:a16="http://schemas.microsoft.com/office/drawing/2014/main" id="{89E86436-AEF4-0799-79A0-4CF1A3632CF5}"/>
              </a:ext>
            </a:extLst>
          </p:cNvPr>
          <p:cNvSpPr/>
          <p:nvPr/>
        </p:nvSpPr>
        <p:spPr>
          <a:xfrm rot="8015636">
            <a:off x="10382708" y="2426376"/>
            <a:ext cx="861060" cy="22860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FF850719-E634-F061-4C89-8AE8340F17BC}"/>
              </a:ext>
            </a:extLst>
          </p:cNvPr>
          <p:cNvSpPr/>
          <p:nvPr/>
        </p:nvSpPr>
        <p:spPr>
          <a:xfrm rot="18669882">
            <a:off x="8638318" y="1107745"/>
            <a:ext cx="861060" cy="22860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696650" y="1764956"/>
            <a:ext cx="5049265" cy="3365106"/>
            <a:chOff x="6296789" y="4365455"/>
            <a:chExt cx="5049265" cy="3365106"/>
          </a:xfrm>
        </p:grpSpPr>
        <p:sp>
          <p:nvSpPr>
            <p:cNvPr id="36" name="文本框 35"/>
            <p:cNvSpPr txBox="1"/>
            <p:nvPr/>
          </p:nvSpPr>
          <p:spPr>
            <a:xfrm>
              <a:off x="6296789" y="5127797"/>
              <a:ext cx="5049265" cy="26027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l"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通过系统思考，团队成员能够看到工作流程的全貌，更好地应对复杂问题，并将资源投放到更重要的部分；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R="0" lvl="0" algn="l" defTabSz="914400" rtl="0" eaLnBrk="1" fontAlgn="auto" latinLnBrk="0" hangingPunct="1">
                <a:lnSpc>
                  <a:spcPts val="2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l"/>
                <a:defRPr/>
              </a:pP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打破“各自为战”的局限，推动团队整体目标的实现。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33009" y="4365455"/>
              <a:ext cx="3052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spc="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rPr>
                <a:t>系统思考与协同力</a:t>
              </a:r>
              <a:endParaRPr kumimoji="0" lang="zh-CN" altLang="en-US" sz="2400" b="1" i="0" u="none" strike="noStrike" kern="1200" cap="none" spc="4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25EBCB03-79FA-44C0-995E-BDB2C19CF460}"/>
              </a:ext>
            </a:extLst>
          </p:cNvPr>
          <p:cNvSpPr/>
          <p:nvPr/>
        </p:nvSpPr>
        <p:spPr>
          <a:xfrm>
            <a:off x="9745869" y="1621393"/>
            <a:ext cx="526828" cy="543673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＋</a:t>
            </a:r>
          </a:p>
        </p:txBody>
      </p:sp>
      <p:sp>
        <p:nvSpPr>
          <p:cNvPr id="40" name="箭头: 右 39">
            <a:extLst>
              <a:ext uri="{FF2B5EF4-FFF2-40B4-BE49-F238E27FC236}">
                <a16:creationId xmlns:a16="http://schemas.microsoft.com/office/drawing/2014/main" id="{F05EBA7C-B1FE-765E-0C77-7454C39B7338}"/>
              </a:ext>
            </a:extLst>
          </p:cNvPr>
          <p:cNvSpPr/>
          <p:nvPr/>
        </p:nvSpPr>
        <p:spPr>
          <a:xfrm rot="16200000">
            <a:off x="7974180" y="2739911"/>
            <a:ext cx="1139887" cy="184886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4D8B4B6-3B2D-67FD-18EC-9E8A161E0CDB}"/>
              </a:ext>
            </a:extLst>
          </p:cNvPr>
          <p:cNvSpPr/>
          <p:nvPr/>
        </p:nvSpPr>
        <p:spPr>
          <a:xfrm>
            <a:off x="826316" y="78889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868CBC-7AB0-B7E1-D349-D444024BAB08}"/>
              </a:ext>
            </a:extLst>
          </p:cNvPr>
          <p:cNvSpPr txBox="1"/>
          <p:nvPr/>
        </p:nvSpPr>
        <p:spPr>
          <a:xfrm>
            <a:off x="841445" y="213359"/>
            <a:ext cx="3394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协同力与四大核心能力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/>
          <p:cNvSpPr/>
          <p:nvPr/>
        </p:nvSpPr>
        <p:spPr>
          <a:xfrm>
            <a:off x="7141221" y="1339382"/>
            <a:ext cx="4118807" cy="83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善于倾听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确保能够理解他人的观点和需求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DDDBE0E7-24CF-B766-9F23-04D415ED7E82}"/>
              </a:ext>
            </a:extLst>
          </p:cNvPr>
          <p:cNvSpPr/>
          <p:nvPr/>
        </p:nvSpPr>
        <p:spPr>
          <a:xfrm>
            <a:off x="758190" y="1107003"/>
            <a:ext cx="4486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4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善于沟通</a:t>
            </a:r>
            <a:r>
              <a:rPr lang="en-US" altLang="zh-CN" sz="24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—</a:t>
            </a:r>
          </a:p>
          <a:p>
            <a:pPr>
              <a:defRPr/>
            </a:pPr>
            <a:r>
              <a:rPr lang="zh-CN" altLang="en-US" sz="24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协同力的核心驱动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A86288A-EBCA-6B70-6573-9EBBCB9F99A6}"/>
              </a:ext>
            </a:extLst>
          </p:cNvPr>
          <p:cNvSpPr/>
          <p:nvPr/>
        </p:nvSpPr>
        <p:spPr>
          <a:xfrm>
            <a:off x="7141219" y="2468051"/>
            <a:ext cx="4603999" cy="1188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勇于表达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团队的每一位成员都自信地分享自己的想法、问题和建议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3C565E-7DC5-802E-2693-B7FD1DE12938}"/>
              </a:ext>
            </a:extLst>
          </p:cNvPr>
          <p:cNvSpPr/>
          <p:nvPr/>
        </p:nvSpPr>
        <p:spPr>
          <a:xfrm>
            <a:off x="7141220" y="4007251"/>
            <a:ext cx="4603999" cy="1188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开放反馈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建立及时、建设性的反馈机制、帮助团队不断调整和优化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98DC8B-5501-9BC3-313E-0DE69E534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20" y="2176919"/>
            <a:ext cx="5313380" cy="39865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B35645D-B102-7E40-19CB-1C88B6DB42E8}"/>
              </a:ext>
            </a:extLst>
          </p:cNvPr>
          <p:cNvSpPr/>
          <p:nvPr/>
        </p:nvSpPr>
        <p:spPr>
          <a:xfrm>
            <a:off x="826316" y="78889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7A18140-3D76-B292-051C-E7899802E439}"/>
              </a:ext>
            </a:extLst>
          </p:cNvPr>
          <p:cNvSpPr txBox="1"/>
          <p:nvPr/>
        </p:nvSpPr>
        <p:spPr>
          <a:xfrm>
            <a:off x="841445" y="213359"/>
            <a:ext cx="3394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协同力与四大核心能力</a:t>
            </a:r>
          </a:p>
        </p:txBody>
      </p:sp>
    </p:spTree>
    <p:extLst>
      <p:ext uri="{BB962C8B-B14F-4D97-AF65-F5344CB8AC3E}">
        <p14:creationId xmlns:p14="http://schemas.microsoft.com/office/powerpoint/2010/main" val="1308198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973742" y="264601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66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画作展示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973742" y="3575654"/>
            <a:ext cx="6192981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GB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Display and Explain our artwork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318834" y="2702570"/>
            <a:ext cx="10406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kumimoji="1"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9773" y="341832"/>
            <a:ext cx="11027450" cy="6072659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flipV="1">
            <a:off x="-115541" y="-407846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 flipV="1">
            <a:off x="423127" y="1473120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8889914" y="5146184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1450577" y="4969538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B09EC06-2712-806F-4D7F-BE4C4BEB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90" y="1115568"/>
            <a:ext cx="4839862" cy="5230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D82399A-65AF-2385-85C8-FB954E29EEEF}"/>
              </a:ext>
            </a:extLst>
          </p:cNvPr>
          <p:cNvSpPr txBox="1"/>
          <p:nvPr/>
        </p:nvSpPr>
        <p:spPr>
          <a:xfrm>
            <a:off x="5511638" y="1509644"/>
            <a:ext cx="5049265" cy="2807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通过拼图的形式展示出团队合作中不同部分的紧密联系。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不同的协作工具是日常工作中管理项目和共享资源的关键手段。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D2A049-FC6F-E6A6-1CD6-45D2615B1565}"/>
              </a:ext>
            </a:extLst>
          </p:cNvPr>
          <p:cNvSpPr txBox="1"/>
          <p:nvPr/>
        </p:nvSpPr>
        <p:spPr>
          <a:xfrm>
            <a:off x="5511639" y="4455400"/>
            <a:ext cx="5049265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/>
              <a:t>团队协作就像拼图一样，只有各个部分紧密配合，才能成就最终的成功。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F5AEE584-B4BA-23B5-EF20-EC1EFFE640B7}"/>
              </a:ext>
            </a:extLst>
          </p:cNvPr>
          <p:cNvSpPr/>
          <p:nvPr/>
        </p:nvSpPr>
        <p:spPr>
          <a:xfrm>
            <a:off x="5511639" y="4291854"/>
            <a:ext cx="4486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0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核心理念</a:t>
            </a:r>
          </a:p>
        </p:txBody>
      </p:sp>
      <p:sp>
        <p:nvSpPr>
          <p:cNvPr id="8" name="직사각형 3">
            <a:extLst>
              <a:ext uri="{FF2B5EF4-FFF2-40B4-BE49-F238E27FC236}">
                <a16:creationId xmlns:a16="http://schemas.microsoft.com/office/drawing/2014/main" id="{04D0CB84-D7D9-13CB-1A90-E6253291E755}"/>
              </a:ext>
            </a:extLst>
          </p:cNvPr>
          <p:cNvSpPr/>
          <p:nvPr/>
        </p:nvSpPr>
        <p:spPr>
          <a:xfrm>
            <a:off x="5511639" y="1036181"/>
            <a:ext cx="4486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0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灵感来源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BB45A64-EC3B-8F02-BCD9-5A7EF023BE7F}"/>
              </a:ext>
            </a:extLst>
          </p:cNvPr>
          <p:cNvSpPr/>
          <p:nvPr/>
        </p:nvSpPr>
        <p:spPr>
          <a:xfrm>
            <a:off x="826316" y="78889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C6D9D34-8B79-40FF-4ECC-25ADB7284DE0}"/>
              </a:ext>
            </a:extLst>
          </p:cNvPr>
          <p:cNvSpPr txBox="1"/>
          <p:nvPr/>
        </p:nvSpPr>
        <p:spPr>
          <a:xfrm>
            <a:off x="758190" y="192204"/>
            <a:ext cx="3394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协同力与四大核心能力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505840" y="4161938"/>
            <a:ext cx="3543300" cy="3954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cs typeface="+mn-ea"/>
                <a:sym typeface="+mn-lt"/>
              </a:rPr>
              <a:t>添砖</a:t>
            </a:r>
            <a:r>
              <a:rPr kumimoji="1" lang="en-US" altLang="zh-CN" dirty="0">
                <a:cs typeface="+mn-ea"/>
                <a:sym typeface="+mn-lt"/>
              </a:rPr>
              <a:t>JAVA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99773" y="341832"/>
            <a:ext cx="11027450" cy="6072659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708327" y="2292704"/>
            <a:ext cx="3138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Thanks for Listening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84665" y="2669123"/>
            <a:ext cx="4585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感谢聆听</a:t>
            </a:r>
          </a:p>
        </p:txBody>
      </p:sp>
      <p:sp>
        <p:nvSpPr>
          <p:cNvPr id="32" name="圆角矩形 31"/>
          <p:cNvSpPr/>
          <p:nvPr/>
        </p:nvSpPr>
        <p:spPr>
          <a:xfrm flipV="1">
            <a:off x="-115541" y="-407846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3" name="椭圆 32"/>
          <p:cNvSpPr/>
          <p:nvPr/>
        </p:nvSpPr>
        <p:spPr>
          <a:xfrm flipV="1">
            <a:off x="423127" y="1473120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8889914" y="5146184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1450577" y="4969538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902854" y="1347256"/>
            <a:ext cx="1941836" cy="3954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-1199204" y="5818701"/>
            <a:ext cx="4253122" cy="6909975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13245" y="326621"/>
            <a:ext cx="1941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6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66143" y="1368038"/>
            <a:ext cx="1816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kumimoji="1"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-1668544" y="4484000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2049234" y="5642055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464813" y="2122020"/>
            <a:ext cx="2082621" cy="985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汇报简介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464813" y="3199209"/>
            <a:ext cx="4237057" cy="20629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协同力与四大核心能力</a:t>
            </a:r>
            <a:endParaRPr kumimoji="1"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画作展示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9237787" y="-5787377"/>
            <a:ext cx="4253122" cy="6909975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10089391" y="221629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9912745" y="988993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943443" y="2715766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汇报简介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288535" y="2772323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kumimoji="1"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9773" y="341832"/>
            <a:ext cx="11027450" cy="6072659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flipV="1">
            <a:off x="-115541" y="-407846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 flipV="1">
            <a:off x="423127" y="1473120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8889914" y="5146184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1450577" y="4969538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DF53DC7-8249-B6E4-396B-45F1D10589A7}"/>
              </a:ext>
            </a:extLst>
          </p:cNvPr>
          <p:cNvSpPr txBox="1"/>
          <p:nvPr/>
        </p:nvSpPr>
        <p:spPr>
          <a:xfrm>
            <a:off x="1436655" y="3649780"/>
            <a:ext cx="6192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Introduction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24EBD4A-92C3-FF81-63BE-596F5F0E6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15AED6-CBD6-9F78-75DE-CA784ED189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529" b="7319"/>
          <a:stretch/>
        </p:blipFill>
        <p:spPr>
          <a:xfrm>
            <a:off x="5039891" y="4766674"/>
            <a:ext cx="2556102" cy="197809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FB30CF0-7EF4-4C77-2CD6-1FA67CBDAE51}"/>
              </a:ext>
            </a:extLst>
          </p:cNvPr>
          <p:cNvSpPr txBox="1"/>
          <p:nvPr/>
        </p:nvSpPr>
        <p:spPr>
          <a:xfrm>
            <a:off x="700063" y="1129004"/>
            <a:ext cx="615553" cy="15208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众志成城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328138-D736-6C63-47D7-8C3340D40579}"/>
              </a:ext>
            </a:extLst>
          </p:cNvPr>
          <p:cNvSpPr txBox="1"/>
          <p:nvPr/>
        </p:nvSpPr>
        <p:spPr>
          <a:xfrm>
            <a:off x="1315616" y="1869232"/>
            <a:ext cx="615553" cy="15208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聚沙成塔</a:t>
            </a:r>
          </a:p>
        </p:txBody>
      </p:sp>
    </p:spTree>
    <p:extLst>
      <p:ext uri="{BB962C8B-B14F-4D97-AF65-F5344CB8AC3E}">
        <p14:creationId xmlns:p14="http://schemas.microsoft.com/office/powerpoint/2010/main" val="211283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B76C2-534B-AD67-A0A2-F538D898B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54">
            <a:extLst>
              <a:ext uri="{FF2B5EF4-FFF2-40B4-BE49-F238E27FC236}">
                <a16:creationId xmlns:a16="http://schemas.microsoft.com/office/drawing/2014/main" id="{F4128741-AF07-B4C7-2E19-97A14F253A46}"/>
              </a:ext>
            </a:extLst>
          </p:cNvPr>
          <p:cNvCxnSpPr/>
          <p:nvPr/>
        </p:nvCxnSpPr>
        <p:spPr>
          <a:xfrm>
            <a:off x="2553999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56">
            <a:extLst>
              <a:ext uri="{FF2B5EF4-FFF2-40B4-BE49-F238E27FC236}">
                <a16:creationId xmlns:a16="http://schemas.microsoft.com/office/drawing/2014/main" id="{49DC42EA-1D8C-C551-C61D-7E32202ED148}"/>
              </a:ext>
            </a:extLst>
          </p:cNvPr>
          <p:cNvCxnSpPr/>
          <p:nvPr/>
        </p:nvCxnSpPr>
        <p:spPr>
          <a:xfrm>
            <a:off x="5611620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58">
            <a:extLst>
              <a:ext uri="{FF2B5EF4-FFF2-40B4-BE49-F238E27FC236}">
                <a16:creationId xmlns:a16="http://schemas.microsoft.com/office/drawing/2014/main" id="{FDB80672-7597-DD32-9F9E-779210AF91F1}"/>
              </a:ext>
            </a:extLst>
          </p:cNvPr>
          <p:cNvCxnSpPr/>
          <p:nvPr/>
        </p:nvCxnSpPr>
        <p:spPr>
          <a:xfrm>
            <a:off x="8672541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59">
            <a:extLst>
              <a:ext uri="{FF2B5EF4-FFF2-40B4-BE49-F238E27FC236}">
                <a16:creationId xmlns:a16="http://schemas.microsoft.com/office/drawing/2014/main" id="{A1F556EE-5CDB-9C4A-BDA6-8E9FE8E42354}"/>
              </a:ext>
            </a:extLst>
          </p:cNvPr>
          <p:cNvSpPr txBox="1"/>
          <p:nvPr/>
        </p:nvSpPr>
        <p:spPr>
          <a:xfrm>
            <a:off x="1043164" y="1527650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张苏鹏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SMB.ESST</a:t>
            </a:r>
          </a:p>
          <a:p>
            <a:pPr algn="just">
              <a:lnSpc>
                <a:spcPct val="120000"/>
              </a:lnSpc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26" name="Straight Connector 62">
            <a:extLst>
              <a:ext uri="{FF2B5EF4-FFF2-40B4-BE49-F238E27FC236}">
                <a16:creationId xmlns:a16="http://schemas.microsoft.com/office/drawing/2014/main" id="{84A39FDF-BC6A-B188-5B07-1B95C272D7F0}"/>
              </a:ext>
            </a:extLst>
          </p:cNvPr>
          <p:cNvCxnSpPr/>
          <p:nvPr/>
        </p:nvCxnSpPr>
        <p:spPr>
          <a:xfrm>
            <a:off x="1035351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63">
            <a:extLst>
              <a:ext uri="{FF2B5EF4-FFF2-40B4-BE49-F238E27FC236}">
                <a16:creationId xmlns:a16="http://schemas.microsoft.com/office/drawing/2014/main" id="{06EBCDA8-A91E-4885-68FC-5B924724092A}"/>
              </a:ext>
            </a:extLst>
          </p:cNvPr>
          <p:cNvCxnSpPr/>
          <p:nvPr/>
        </p:nvCxnSpPr>
        <p:spPr>
          <a:xfrm>
            <a:off x="409253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64">
            <a:extLst>
              <a:ext uri="{FF2B5EF4-FFF2-40B4-BE49-F238E27FC236}">
                <a16:creationId xmlns:a16="http://schemas.microsoft.com/office/drawing/2014/main" id="{38B8E093-1066-CA25-4418-07F13EF7469B}"/>
              </a:ext>
            </a:extLst>
          </p:cNvPr>
          <p:cNvCxnSpPr/>
          <p:nvPr/>
        </p:nvCxnSpPr>
        <p:spPr>
          <a:xfrm>
            <a:off x="714775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7AB86DC-0D34-11BE-4994-6EF963127933}"/>
              </a:ext>
            </a:extLst>
          </p:cNvPr>
          <p:cNvGrpSpPr/>
          <p:nvPr/>
        </p:nvGrpSpPr>
        <p:grpSpPr>
          <a:xfrm>
            <a:off x="912124" y="3254699"/>
            <a:ext cx="10390551" cy="1354860"/>
            <a:chOff x="912124" y="3254699"/>
            <a:chExt cx="10390551" cy="1354860"/>
          </a:xfrm>
        </p:grpSpPr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8950B120-B74F-5CE4-42BD-B6685CEB200D}"/>
                </a:ext>
              </a:extLst>
            </p:cNvPr>
            <p:cNvSpPr/>
            <p:nvPr/>
          </p:nvSpPr>
          <p:spPr bwMode="auto">
            <a:xfrm>
              <a:off x="817113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9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9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45BBC8D1-4181-9681-6FA5-D539B9B9585B}"/>
                </a:ext>
              </a:extLst>
            </p:cNvPr>
            <p:cNvSpPr/>
            <p:nvPr/>
          </p:nvSpPr>
          <p:spPr bwMode="auto">
            <a:xfrm>
              <a:off x="664194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8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CECE9079-A80B-8BE2-8541-92A05C0217E0}"/>
                </a:ext>
              </a:extLst>
            </p:cNvPr>
            <p:cNvSpPr/>
            <p:nvPr/>
          </p:nvSpPr>
          <p:spPr bwMode="auto">
            <a:xfrm>
              <a:off x="511276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A4536329-3123-02EB-0B4A-83120620E8B5}"/>
                </a:ext>
              </a:extLst>
            </p:cNvPr>
            <p:cNvSpPr/>
            <p:nvPr/>
          </p:nvSpPr>
          <p:spPr bwMode="auto">
            <a:xfrm>
              <a:off x="358357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3BE12F1D-7BD8-EDB2-4AC9-704C4C9BCC76}"/>
                </a:ext>
              </a:extLst>
            </p:cNvPr>
            <p:cNvSpPr/>
            <p:nvPr/>
          </p:nvSpPr>
          <p:spPr bwMode="auto">
            <a:xfrm>
              <a:off x="2054381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46C9ABED-91E5-A9E3-FD8E-0BEA89A991FA}"/>
                </a:ext>
              </a:extLst>
            </p:cNvPr>
            <p:cNvGrpSpPr/>
            <p:nvPr/>
          </p:nvGrpSpPr>
          <p:grpSpPr>
            <a:xfrm>
              <a:off x="1024809" y="3254700"/>
              <a:ext cx="10277866" cy="1354859"/>
              <a:chOff x="1024809" y="3254700"/>
              <a:chExt cx="10277866" cy="1354859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63" name="Freeform 17">
                <a:extLst>
                  <a:ext uri="{FF2B5EF4-FFF2-40B4-BE49-F238E27FC236}">
                    <a16:creationId xmlns:a16="http://schemas.microsoft.com/office/drawing/2014/main" id="{78847AB4-BA91-0097-A79E-04BA32834E1C}"/>
                  </a:ext>
                </a:extLst>
              </p:cNvPr>
              <p:cNvSpPr/>
              <p:nvPr/>
            </p:nvSpPr>
            <p:spPr bwMode="auto">
              <a:xfrm>
                <a:off x="10201731" y="3429636"/>
                <a:ext cx="1100944" cy="1024288"/>
              </a:xfrm>
              <a:custGeom>
                <a:avLst/>
                <a:gdLst>
                  <a:gd name="T0" fmla="*/ 210 w 617"/>
                  <a:gd name="T1" fmla="*/ 849 h 849"/>
                  <a:gd name="T2" fmla="*/ 210 w 617"/>
                  <a:gd name="T3" fmla="*/ 717 h 849"/>
                  <a:gd name="T4" fmla="*/ 0 w 617"/>
                  <a:gd name="T5" fmla="*/ 717 h 849"/>
                  <a:gd name="T6" fmla="*/ 0 w 617"/>
                  <a:gd name="T7" fmla="*/ 133 h 849"/>
                  <a:gd name="T8" fmla="*/ 210 w 617"/>
                  <a:gd name="T9" fmla="*/ 133 h 849"/>
                  <a:gd name="T10" fmla="*/ 210 w 617"/>
                  <a:gd name="T11" fmla="*/ 0 h 849"/>
                  <a:gd name="T12" fmla="*/ 617 w 617"/>
                  <a:gd name="T13" fmla="*/ 424 h 849"/>
                  <a:gd name="T14" fmla="*/ 210 w 617"/>
                  <a:gd name="T15" fmla="*/ 849 h 8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7" h="849">
                    <a:moveTo>
                      <a:pt x="210" y="849"/>
                    </a:moveTo>
                    <a:lnTo>
                      <a:pt x="210" y="717"/>
                    </a:lnTo>
                    <a:lnTo>
                      <a:pt x="0" y="717"/>
                    </a:lnTo>
                    <a:lnTo>
                      <a:pt x="0" y="133"/>
                    </a:lnTo>
                    <a:lnTo>
                      <a:pt x="210" y="133"/>
                    </a:lnTo>
                    <a:lnTo>
                      <a:pt x="210" y="0"/>
                    </a:lnTo>
                    <a:lnTo>
                      <a:pt x="617" y="424"/>
                    </a:lnTo>
                    <a:lnTo>
                      <a:pt x="210" y="849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121907" tIns="60953" rIns="121907" bIns="60953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4" name="Freeform 15">
                <a:extLst>
                  <a:ext uri="{FF2B5EF4-FFF2-40B4-BE49-F238E27FC236}">
                    <a16:creationId xmlns:a16="http://schemas.microsoft.com/office/drawing/2014/main" id="{DBE7CC48-2001-D85E-1E71-EB2A85834135}"/>
                  </a:ext>
                </a:extLst>
              </p:cNvPr>
              <p:cNvSpPr/>
              <p:nvPr/>
            </p:nvSpPr>
            <p:spPr bwMode="auto">
              <a:xfrm>
                <a:off x="1024809" y="3254701"/>
                <a:ext cx="1029571" cy="1350033"/>
              </a:xfrm>
              <a:custGeom>
                <a:avLst/>
                <a:gdLst>
                  <a:gd name="T0" fmla="*/ 577 w 577"/>
                  <a:gd name="T1" fmla="*/ 0 h 1119"/>
                  <a:gd name="T2" fmla="*/ 577 w 577"/>
                  <a:gd name="T3" fmla="*/ 1119 h 1119"/>
                  <a:gd name="T4" fmla="*/ 288 w 577"/>
                  <a:gd name="T5" fmla="*/ 840 h 1119"/>
                  <a:gd name="T6" fmla="*/ 0 w 577"/>
                  <a:gd name="T7" fmla="*/ 1118 h 1119"/>
                  <a:gd name="T8" fmla="*/ 0 w 577"/>
                  <a:gd name="T9" fmla="*/ 0 h 1119"/>
                  <a:gd name="T10" fmla="*/ 577 w 577"/>
                  <a:gd name="T11" fmla="*/ 0 h 1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7" h="1119">
                    <a:moveTo>
                      <a:pt x="577" y="0"/>
                    </a:moveTo>
                    <a:lnTo>
                      <a:pt x="577" y="1119"/>
                    </a:lnTo>
                    <a:lnTo>
                      <a:pt x="288" y="840"/>
                    </a:lnTo>
                    <a:lnTo>
                      <a:pt x="0" y="1118"/>
                    </a:lnTo>
                    <a:lnTo>
                      <a:pt x="0" y="0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5" name="Rectangle 13">
                <a:extLst>
                  <a:ext uri="{FF2B5EF4-FFF2-40B4-BE49-F238E27FC236}">
                    <a16:creationId xmlns:a16="http://schemas.microsoft.com/office/drawing/2014/main" id="{6EA9E091-7BB9-C8B5-5F49-BF07587D6A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3999" y="3254700"/>
                <a:ext cx="1029571" cy="1354859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6" name="Rectangle 11">
                <a:extLst>
                  <a:ext uri="{FF2B5EF4-FFF2-40B4-BE49-F238E27FC236}">
                    <a16:creationId xmlns:a16="http://schemas.microsoft.com/office/drawing/2014/main" id="{33B45802-9BE7-80ED-1422-63B60DAEB0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3188" y="3254700"/>
                <a:ext cx="1029571" cy="1354859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7" name="Rectangle 9">
                <a:extLst>
                  <a:ext uri="{FF2B5EF4-FFF2-40B4-BE49-F238E27FC236}">
                    <a16:creationId xmlns:a16="http://schemas.microsoft.com/office/drawing/2014/main" id="{C91F91FC-1D50-919F-0F26-9A46C001EA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2379" y="3254700"/>
                <a:ext cx="1029571" cy="1354859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8" name="Rectangle 7">
                <a:extLst>
                  <a:ext uri="{FF2B5EF4-FFF2-40B4-BE49-F238E27FC236}">
                    <a16:creationId xmlns:a16="http://schemas.microsoft.com/office/drawing/2014/main" id="{FCB395CA-BBD6-675A-BB29-C0C17D27CF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351" y="3254700"/>
                <a:ext cx="1027787" cy="1354859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9" name="Rectangle 6">
                <a:extLst>
                  <a:ext uri="{FF2B5EF4-FFF2-40B4-BE49-F238E27FC236}">
                    <a16:creationId xmlns:a16="http://schemas.microsoft.com/office/drawing/2014/main" id="{F8D7F194-EA4A-EAA8-9CD2-D403FC58D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72541" y="3254700"/>
                <a:ext cx="1029571" cy="1354859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EBBA6806-72C4-B2C2-02E3-E5A94BBD6F32}"/>
                </a:ext>
              </a:extLst>
            </p:cNvPr>
            <p:cNvSpPr/>
            <p:nvPr/>
          </p:nvSpPr>
          <p:spPr bwMode="auto">
            <a:xfrm>
              <a:off x="9702113" y="3254699"/>
              <a:ext cx="499617" cy="1039972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7" name="Text Placeholder 59">
              <a:extLst>
                <a:ext uri="{FF2B5EF4-FFF2-40B4-BE49-F238E27FC236}">
                  <a16:creationId xmlns:a16="http://schemas.microsoft.com/office/drawing/2014/main" id="{0F0A5E0F-3A78-3824-5B57-001AA1A19434}"/>
                </a:ext>
              </a:extLst>
            </p:cNvPr>
            <p:cNvSpPr txBox="1"/>
            <p:nvPr/>
          </p:nvSpPr>
          <p:spPr>
            <a:xfrm>
              <a:off x="912124" y="3416702"/>
              <a:ext cx="1279381" cy="90308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8" name="Text Placeholder 59">
              <a:extLst>
                <a:ext uri="{FF2B5EF4-FFF2-40B4-BE49-F238E27FC236}">
                  <a16:creationId xmlns:a16="http://schemas.microsoft.com/office/drawing/2014/main" id="{1114FA76-4564-4ACC-D69E-09360DB8552F}"/>
                </a:ext>
              </a:extLst>
            </p:cNvPr>
            <p:cNvSpPr txBox="1"/>
            <p:nvPr/>
          </p:nvSpPr>
          <p:spPr>
            <a:xfrm>
              <a:off x="244131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9" name="Text Placeholder 59">
              <a:extLst>
                <a:ext uri="{FF2B5EF4-FFF2-40B4-BE49-F238E27FC236}">
                  <a16:creationId xmlns:a16="http://schemas.microsoft.com/office/drawing/2014/main" id="{1142F372-82D9-A2CA-A605-B79EC4229333}"/>
                </a:ext>
              </a:extLst>
            </p:cNvPr>
            <p:cNvSpPr txBox="1"/>
            <p:nvPr/>
          </p:nvSpPr>
          <p:spPr>
            <a:xfrm>
              <a:off x="3970503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0" name="Text Placeholder 59">
              <a:extLst>
                <a:ext uri="{FF2B5EF4-FFF2-40B4-BE49-F238E27FC236}">
                  <a16:creationId xmlns:a16="http://schemas.microsoft.com/office/drawing/2014/main" id="{B07C9D3F-8C7A-4BB6-B283-7EDE1CEF4CCF}"/>
                </a:ext>
              </a:extLst>
            </p:cNvPr>
            <p:cNvSpPr txBox="1"/>
            <p:nvPr/>
          </p:nvSpPr>
          <p:spPr>
            <a:xfrm>
              <a:off x="549969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accent5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  <a:endParaRPr lang="en-US" sz="26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1" name="Text Placeholder 59">
              <a:extLst>
                <a:ext uri="{FF2B5EF4-FFF2-40B4-BE49-F238E27FC236}">
                  <a16:creationId xmlns:a16="http://schemas.microsoft.com/office/drawing/2014/main" id="{7488367A-A897-90EB-A5FF-E769770F59D8}"/>
                </a:ext>
              </a:extLst>
            </p:cNvPr>
            <p:cNvSpPr txBox="1"/>
            <p:nvPr/>
          </p:nvSpPr>
          <p:spPr>
            <a:xfrm>
              <a:off x="7025520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05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Text Placeholder 59">
              <a:extLst>
                <a:ext uri="{FF2B5EF4-FFF2-40B4-BE49-F238E27FC236}">
                  <a16:creationId xmlns:a16="http://schemas.microsoft.com/office/drawing/2014/main" id="{DDB8A948-0ECE-1DAA-9D9E-66DC643386FD}"/>
                </a:ext>
              </a:extLst>
            </p:cNvPr>
            <p:cNvSpPr txBox="1"/>
            <p:nvPr/>
          </p:nvSpPr>
          <p:spPr>
            <a:xfrm>
              <a:off x="8559856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06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0" name="Text Placeholder 59">
            <a:extLst>
              <a:ext uri="{FF2B5EF4-FFF2-40B4-BE49-F238E27FC236}">
                <a16:creationId xmlns:a16="http://schemas.microsoft.com/office/drawing/2014/main" id="{ED201AEF-A0AF-4403-2F56-7971D34A369A}"/>
              </a:ext>
            </a:extLst>
          </p:cNvPr>
          <p:cNvSpPr txBox="1"/>
          <p:nvPr/>
        </p:nvSpPr>
        <p:spPr>
          <a:xfrm>
            <a:off x="2503600" y="4915311"/>
            <a:ext cx="2996094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雷俊涛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SMB.CREDITRISK</a:t>
            </a:r>
          </a:p>
        </p:txBody>
      </p:sp>
      <p:sp>
        <p:nvSpPr>
          <p:cNvPr id="71" name="Text Placeholder 59">
            <a:extLst>
              <a:ext uri="{FF2B5EF4-FFF2-40B4-BE49-F238E27FC236}">
                <a16:creationId xmlns:a16="http://schemas.microsoft.com/office/drawing/2014/main" id="{93F40709-3C84-780B-553F-1094D207223D}"/>
              </a:ext>
            </a:extLst>
          </p:cNvPr>
          <p:cNvSpPr txBox="1"/>
          <p:nvPr/>
        </p:nvSpPr>
        <p:spPr>
          <a:xfrm>
            <a:off x="4117211" y="1527286"/>
            <a:ext cx="2832226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冯懿文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SMB.CUSTODY</a:t>
            </a:r>
          </a:p>
        </p:txBody>
      </p:sp>
      <p:sp>
        <p:nvSpPr>
          <p:cNvPr id="72" name="Text Placeholder 59">
            <a:extLst>
              <a:ext uri="{FF2B5EF4-FFF2-40B4-BE49-F238E27FC236}">
                <a16:creationId xmlns:a16="http://schemas.microsoft.com/office/drawing/2014/main" id="{8D92073F-F0AF-A4D8-AEF0-EF56D4F4DF6E}"/>
              </a:ext>
            </a:extLst>
          </p:cNvPr>
          <p:cNvSpPr txBox="1"/>
          <p:nvPr/>
        </p:nvSpPr>
        <p:spPr>
          <a:xfrm>
            <a:off x="7143352" y="1516515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黄章延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SMB.EA</a:t>
            </a:r>
          </a:p>
        </p:txBody>
      </p:sp>
      <p:sp>
        <p:nvSpPr>
          <p:cNvPr id="73" name="Text Placeholder 59">
            <a:extLst>
              <a:ext uri="{FF2B5EF4-FFF2-40B4-BE49-F238E27FC236}">
                <a16:creationId xmlns:a16="http://schemas.microsoft.com/office/drawing/2014/main" id="{F91CE247-E094-4584-FA30-4C9236F99162}"/>
              </a:ext>
            </a:extLst>
          </p:cNvPr>
          <p:cNvSpPr txBox="1"/>
          <p:nvPr/>
        </p:nvSpPr>
        <p:spPr>
          <a:xfrm>
            <a:off x="5630097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李嘉欣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SMB.ESST</a:t>
            </a:r>
          </a:p>
        </p:txBody>
      </p:sp>
      <p:sp>
        <p:nvSpPr>
          <p:cNvPr id="74" name="Text Placeholder 59">
            <a:extLst>
              <a:ext uri="{FF2B5EF4-FFF2-40B4-BE49-F238E27FC236}">
                <a16:creationId xmlns:a16="http://schemas.microsoft.com/office/drawing/2014/main" id="{A88513DD-D1E8-82D4-E206-FE5C9EF89EA3}"/>
              </a:ext>
            </a:extLst>
          </p:cNvPr>
          <p:cNvSpPr txBox="1"/>
          <p:nvPr/>
        </p:nvSpPr>
        <p:spPr>
          <a:xfrm>
            <a:off x="8780208" y="4915311"/>
            <a:ext cx="2522467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于彤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SMB.CUSTODY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D276EF5-7517-65D9-C946-145E138D04EC}"/>
              </a:ext>
            </a:extLst>
          </p:cNvPr>
          <p:cNvSpPr txBox="1"/>
          <p:nvPr/>
        </p:nvSpPr>
        <p:spPr>
          <a:xfrm>
            <a:off x="754898" y="903984"/>
            <a:ext cx="2343425" cy="461665"/>
          </a:xfrm>
          <a:prstGeom prst="rect">
            <a:avLst/>
          </a:prstGeom>
          <a:solidFill>
            <a:srgbClr val="FBFBFB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小组成员介绍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C420E73-9F7D-7905-C13B-6B7EF541B3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132405" y="2026104"/>
            <a:ext cx="1171781" cy="1171781"/>
          </a:xfrm>
          <a:prstGeom prst="ellipse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59565A-0899-E24B-79DA-C145B277F0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75" b="22744"/>
          <a:stretch/>
        </p:blipFill>
        <p:spPr>
          <a:xfrm>
            <a:off x="4220203" y="2026105"/>
            <a:ext cx="1156573" cy="1156573"/>
          </a:xfrm>
          <a:prstGeom prst="ellipse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5B88FE-CAE9-7DD1-AFD2-26AF43753D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076" b="5409"/>
          <a:stretch/>
        </p:blipFill>
        <p:spPr>
          <a:xfrm>
            <a:off x="2698059" y="5366688"/>
            <a:ext cx="1278026" cy="1278026"/>
          </a:xfrm>
          <a:prstGeom prst="ellipse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D56FF0C-DB05-F29A-61B9-966670A4350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6" t="4735" r="-686" b="17545"/>
          <a:stretch/>
        </p:blipFill>
        <p:spPr>
          <a:xfrm>
            <a:off x="7231447" y="1937988"/>
            <a:ext cx="1235712" cy="1235712"/>
          </a:xfrm>
          <a:prstGeom prst="ellipse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7218B2-D2C2-FEFF-7993-2A03865B2CA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9" t="7127" r="-49" b="19146"/>
          <a:stretch/>
        </p:blipFill>
        <p:spPr>
          <a:xfrm>
            <a:off x="8780208" y="5366688"/>
            <a:ext cx="1248139" cy="1248139"/>
          </a:xfrm>
          <a:prstGeom prst="ellipse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5B57D07-C6D4-7665-9748-E6771FE2FC8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1" t="2768" r="-201" b="25803"/>
          <a:stretch/>
        </p:blipFill>
        <p:spPr>
          <a:xfrm>
            <a:off x="5689709" y="5366688"/>
            <a:ext cx="1294485" cy="1294485"/>
          </a:xfrm>
          <a:prstGeom prst="ellipse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429303D-5756-737A-8339-EF3535722705}"/>
              </a:ext>
            </a:extLst>
          </p:cNvPr>
          <p:cNvSpPr/>
          <p:nvPr/>
        </p:nvSpPr>
        <p:spPr>
          <a:xfrm>
            <a:off x="826316" y="78889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EA781CA-2AE0-DADF-7B6A-5E762E9E011E}"/>
              </a:ext>
            </a:extLst>
          </p:cNvPr>
          <p:cNvSpPr txBox="1"/>
          <p:nvPr/>
        </p:nvSpPr>
        <p:spPr>
          <a:xfrm>
            <a:off x="848614" y="166506"/>
            <a:ext cx="3078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汇报简介</a:t>
            </a:r>
          </a:p>
        </p:txBody>
      </p:sp>
    </p:spTree>
    <p:extLst>
      <p:ext uri="{BB962C8B-B14F-4D97-AF65-F5344CB8AC3E}">
        <p14:creationId xmlns:p14="http://schemas.microsoft.com/office/powerpoint/2010/main" val="181521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894484" y="1418205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协同力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92792" y="1016323"/>
            <a:ext cx="1559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Cooperation</a:t>
            </a:r>
            <a:endParaRPr kumimoji="1" lang="zh-CN" altLang="en-US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26" name="Picture 2" descr="拼图 合作 的图像结果">
            <a:extLst>
              <a:ext uri="{FF2B5EF4-FFF2-40B4-BE49-F238E27FC236}">
                <a16:creationId xmlns:a16="http://schemas.microsoft.com/office/drawing/2014/main" id="{4DD5F872-7AFB-A05A-AFDD-581B0F3A1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921" y="2507041"/>
            <a:ext cx="4621471" cy="358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444339C-0114-C20F-D24F-6C0E5A1D55C8}"/>
              </a:ext>
            </a:extLst>
          </p:cNvPr>
          <p:cNvSpPr txBox="1"/>
          <p:nvPr/>
        </p:nvSpPr>
        <p:spPr>
          <a:xfrm>
            <a:off x="694944" y="2497196"/>
            <a:ext cx="5394543" cy="2346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团队合作与内部系统作用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有效合作、良好沟通、资源共享、系统思考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明确分工，发挥每个人的优势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团体效益 </a:t>
            </a: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&gt;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 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个体独立效益总合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 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7CDBE40-7B80-659C-73FA-B0C1C997B3E2}"/>
              </a:ext>
            </a:extLst>
          </p:cNvPr>
          <p:cNvSpPr/>
          <p:nvPr/>
        </p:nvSpPr>
        <p:spPr>
          <a:xfrm>
            <a:off x="848614" y="104418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9A59AC-8ECF-67E1-4EBC-C1D11181BF98}"/>
              </a:ext>
            </a:extLst>
          </p:cNvPr>
          <p:cNvSpPr txBox="1"/>
          <p:nvPr/>
        </p:nvSpPr>
        <p:spPr>
          <a:xfrm>
            <a:off x="848614" y="166506"/>
            <a:ext cx="3078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汇报简介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884082" y="2762798"/>
            <a:ext cx="78790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66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defRPr>
            </a:lvl1pPr>
          </a:lstStyle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协同力与四大核心能力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543335" y="3916974"/>
            <a:ext cx="6192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Cooperation Ability and the Four Core Skills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29174" y="2819355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kumimoji="1"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9773" y="341832"/>
            <a:ext cx="11027450" cy="6072659"/>
          </a:xfrm>
          <a:prstGeom prst="roundRect">
            <a:avLst>
              <a:gd name="adj" fmla="val 12005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flipV="1">
            <a:off x="-115541" y="-407846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 flipV="1">
            <a:off x="423127" y="1473120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8889914" y="5146184"/>
            <a:ext cx="3937435" cy="2042354"/>
          </a:xfrm>
          <a:prstGeom prst="roundRect">
            <a:avLst>
              <a:gd name="adj" fmla="val 15038"/>
            </a:avLst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1450577" y="4969538"/>
            <a:ext cx="353291" cy="35329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496686" y="2379096"/>
            <a:ext cx="647652" cy="5344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cs typeface="+mn-ea"/>
                <a:sym typeface="+mn-lt"/>
              </a:rPr>
              <a:t>01</a:t>
            </a:r>
            <a:endParaRPr kumimoji="1" lang="zh-CN" altLang="en-US" sz="2400" dirty="0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496686" y="3789405"/>
            <a:ext cx="647652" cy="5344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cs typeface="+mn-ea"/>
                <a:sym typeface="+mn-lt"/>
              </a:rPr>
              <a:t>02</a:t>
            </a:r>
            <a:endParaRPr kumimoji="1" lang="zh-CN" altLang="en-US" sz="2400" dirty="0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182459" y="2596341"/>
            <a:ext cx="4603276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指个体在技能和思维等方面的自我提升，通过不断反思与学习来增强自我的能力、自信和韧性。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182460" y="22990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内在成长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182459" y="3999983"/>
            <a:ext cx="4603276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不同的个体共同合作，将各自的长处和想法结合，创造出更大的价值。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182460" y="37312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协同力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380021" y="1330260"/>
            <a:ext cx="3057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协同力与内在成长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AEDE3BD-FF3A-E89F-90C7-785EC64F84CD}"/>
              </a:ext>
            </a:extLst>
          </p:cNvPr>
          <p:cNvSpPr/>
          <p:nvPr/>
        </p:nvSpPr>
        <p:spPr>
          <a:xfrm>
            <a:off x="1496685" y="5073190"/>
            <a:ext cx="647652" cy="5344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cs typeface="+mn-ea"/>
                <a:sym typeface="+mn-lt"/>
              </a:rPr>
              <a:t>02</a:t>
            </a:r>
            <a:endParaRPr kumimoji="1" lang="zh-CN" altLang="en-US" sz="2400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6346F1-8398-F9AE-ED8B-9A86BBF0E86E}"/>
              </a:ext>
            </a:extLst>
          </p:cNvPr>
          <p:cNvSpPr txBox="1"/>
          <p:nvPr/>
        </p:nvSpPr>
        <p:spPr>
          <a:xfrm>
            <a:off x="2182457" y="5283768"/>
            <a:ext cx="4603277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内在成长让我们不断前进，协同力让我们共同进步。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4CD3DB-BD7E-FD0D-2970-A61C7A8A8A31}"/>
              </a:ext>
            </a:extLst>
          </p:cNvPr>
          <p:cNvSpPr txBox="1"/>
          <p:nvPr/>
        </p:nvSpPr>
        <p:spPr>
          <a:xfrm>
            <a:off x="2182459" y="5015048"/>
            <a:ext cx="2064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内在成长与协同力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BA1AADE8-4B31-287F-97FC-7575E211A550}"/>
              </a:ext>
            </a:extLst>
          </p:cNvPr>
          <p:cNvSpPr/>
          <p:nvPr/>
        </p:nvSpPr>
        <p:spPr>
          <a:xfrm>
            <a:off x="7944554" y="2673010"/>
            <a:ext cx="1828800" cy="755990"/>
          </a:xfrm>
          <a:prstGeom prst="roundRect">
            <a:avLst/>
          </a:prstGeom>
          <a:solidFill>
            <a:srgbClr val="F2F2F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个人成长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662BE0F-DA4E-518B-A4D8-D8FC383D820B}"/>
              </a:ext>
            </a:extLst>
          </p:cNvPr>
          <p:cNvSpPr/>
          <p:nvPr/>
        </p:nvSpPr>
        <p:spPr>
          <a:xfrm>
            <a:off x="7944554" y="4957661"/>
            <a:ext cx="1828800" cy="755990"/>
          </a:xfrm>
          <a:prstGeom prst="roundRect">
            <a:avLst/>
          </a:prstGeom>
          <a:solidFill>
            <a:srgbClr val="F2F2F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团队协同</a:t>
            </a:r>
          </a:p>
        </p:txBody>
      </p: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EA856142-B803-560E-8A7A-B1FAA01E5330}"/>
              </a:ext>
            </a:extLst>
          </p:cNvPr>
          <p:cNvCxnSpPr>
            <a:stCxn id="8" idx="3"/>
            <a:endCxn id="10" idx="3"/>
          </p:cNvCxnSpPr>
          <p:nvPr/>
        </p:nvCxnSpPr>
        <p:spPr>
          <a:xfrm>
            <a:off x="9773354" y="3051005"/>
            <a:ext cx="12700" cy="2284651"/>
          </a:xfrm>
          <a:prstGeom prst="bentConnector3">
            <a:avLst>
              <a:gd name="adj1" fmla="val 180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肘形 13">
            <a:extLst>
              <a:ext uri="{FF2B5EF4-FFF2-40B4-BE49-F238E27FC236}">
                <a16:creationId xmlns:a16="http://schemas.microsoft.com/office/drawing/2014/main" id="{004854E6-D7A0-463A-C96A-358E36B194D8}"/>
              </a:ext>
            </a:extLst>
          </p:cNvPr>
          <p:cNvCxnSpPr>
            <a:stCxn id="10" idx="1"/>
            <a:endCxn id="8" idx="1"/>
          </p:cNvCxnSpPr>
          <p:nvPr/>
        </p:nvCxnSpPr>
        <p:spPr>
          <a:xfrm rot="10800000">
            <a:off x="7944554" y="3051006"/>
            <a:ext cx="12700" cy="2284651"/>
          </a:xfrm>
          <a:prstGeom prst="bentConnector3">
            <a:avLst>
              <a:gd name="adj1" fmla="val 180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1D87466B-F69B-7632-E0D5-6742C6F28C94}"/>
              </a:ext>
            </a:extLst>
          </p:cNvPr>
          <p:cNvSpPr txBox="1"/>
          <p:nvPr/>
        </p:nvSpPr>
        <p:spPr>
          <a:xfrm>
            <a:off x="10104761" y="3854097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驱</a:t>
            </a:r>
            <a:endParaRPr lang="en-US" altLang="zh-CN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动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2A1DCEF-052A-69A8-44B2-06FD6329C96E}"/>
              </a:ext>
            </a:extLst>
          </p:cNvPr>
          <p:cNvSpPr txBox="1"/>
          <p:nvPr/>
        </p:nvSpPr>
        <p:spPr>
          <a:xfrm>
            <a:off x="7210349" y="3854096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促</a:t>
            </a:r>
            <a:endParaRPr lang="en-US" altLang="zh-CN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进</a:t>
            </a:r>
            <a:endParaRPr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CFF2FBB-AE6E-AF27-7580-E17F09FD6667}"/>
              </a:ext>
            </a:extLst>
          </p:cNvPr>
          <p:cNvSpPr/>
          <p:nvPr/>
        </p:nvSpPr>
        <p:spPr>
          <a:xfrm>
            <a:off x="826316" y="78889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02B031-20C4-02B7-17A5-9C4FCF0E4B05}"/>
              </a:ext>
            </a:extLst>
          </p:cNvPr>
          <p:cNvSpPr txBox="1"/>
          <p:nvPr/>
        </p:nvSpPr>
        <p:spPr>
          <a:xfrm>
            <a:off x="841445" y="213359"/>
            <a:ext cx="3394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协同力与四大核心能力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7AFE4-4A84-7329-1206-7445BA6AE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3">
            <a:extLst>
              <a:ext uri="{FF2B5EF4-FFF2-40B4-BE49-F238E27FC236}">
                <a16:creationId xmlns:a16="http://schemas.microsoft.com/office/drawing/2014/main" id="{362A265A-733E-BD08-3032-20B38D9DA0F0}"/>
              </a:ext>
            </a:extLst>
          </p:cNvPr>
          <p:cNvSpPr/>
          <p:nvPr/>
        </p:nvSpPr>
        <p:spPr>
          <a:xfrm>
            <a:off x="840165" y="1078439"/>
            <a:ext cx="4486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400" b="1" spc="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时间、目标管理与协同力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DB8BA7-F888-01A3-C8A2-4B3255AF44E8}"/>
              </a:ext>
            </a:extLst>
          </p:cNvPr>
          <p:cNvSpPr txBox="1"/>
          <p:nvPr/>
        </p:nvSpPr>
        <p:spPr>
          <a:xfrm>
            <a:off x="558639" y="2033173"/>
            <a:ext cx="5049265" cy="3888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合理规划和利用时间，利用任务优先级矩阵划分优先级。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/>
              <a:t>清晰的优先级划分使团队成员能够协调合作，专注于高价值任务。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  <a:p>
            <a:pPr marR="0" lvl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2000" dirty="0"/>
              <a:t>时间和目标管理帮助团队在任务执行上达成一致，减少不必要的重复工作。</a:t>
            </a:r>
            <a:endParaRPr lang="en-US" altLang="zh-CN" sz="2000" dirty="0"/>
          </a:p>
          <a:p>
            <a:pPr marL="285750" marR="0" lvl="0" indent="-28575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A33D1C-3861-9AF2-1599-C06ABA023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0" y="2033173"/>
            <a:ext cx="4332296" cy="312961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5A04420-68F9-E5F0-507F-FA7485F3624F}"/>
              </a:ext>
            </a:extLst>
          </p:cNvPr>
          <p:cNvSpPr/>
          <p:nvPr/>
        </p:nvSpPr>
        <p:spPr>
          <a:xfrm>
            <a:off x="841445" y="88164"/>
            <a:ext cx="4484935" cy="903984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C5787B-D0F8-5942-79DC-746B12D73EB2}"/>
              </a:ext>
            </a:extLst>
          </p:cNvPr>
          <p:cNvSpPr txBox="1"/>
          <p:nvPr/>
        </p:nvSpPr>
        <p:spPr>
          <a:xfrm>
            <a:off x="841445" y="213359"/>
            <a:ext cx="3394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协同力与四大核心能力</a:t>
            </a:r>
          </a:p>
        </p:txBody>
      </p:sp>
    </p:spTree>
    <p:extLst>
      <p:ext uri="{BB962C8B-B14F-4D97-AF65-F5344CB8AC3E}">
        <p14:creationId xmlns:p14="http://schemas.microsoft.com/office/powerpoint/2010/main" val="110849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  <p:tag name="KSO_WPP_MARK_KEY" val="e0b31fbc-dd69-4fa4-9e08-ff364e41fd26"/>
  <p:tag name="COMMONDATA" val="eyJoZGlkIjoiYjNkNDYxMmIwNmM5NTY2OTdkODYxNGM2OGY2YmI2OGYifQ==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slus3pf">
      <a:majorFont>
        <a:latin typeface="造字工房悦黑体验版纤细体"/>
        <a:ea typeface="造字工房悦黑体验版纤细体"/>
        <a:cs typeface=""/>
      </a:majorFont>
      <a:minorFont>
        <a:latin typeface="造字工房悦黑体验版纤细体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slus3pf">
      <a:majorFont>
        <a:latin typeface="造字工房悦黑体验版纤细体"/>
        <a:ea typeface="造字工房悦黑体验版纤细体"/>
        <a:cs typeface=""/>
      </a:majorFont>
      <a:minorFont>
        <a:latin typeface="造字工房悦黑体验版纤细体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514</Words>
  <Application>Microsoft Office PowerPoint</Application>
  <PresentationFormat>宽屏</PresentationFormat>
  <Paragraphs>100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DengXian</vt:lpstr>
      <vt:lpstr>思源黑体</vt:lpstr>
      <vt:lpstr>宋体</vt:lpstr>
      <vt:lpstr>微软雅黑</vt:lpstr>
      <vt:lpstr>造字工房悦黑体验版纤细体</vt:lpstr>
      <vt:lpstr>Arial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极简黑白</dc:title>
  <dc:creator>第一PPT</dc:creator>
  <cp:keywords>www.1ppt.com</cp:keywords>
  <dc:description>www.1ppt.com</dc:description>
  <cp:lastModifiedBy>peng su</cp:lastModifiedBy>
  <cp:revision>23</cp:revision>
  <dcterms:created xsi:type="dcterms:W3CDTF">2018-06-17T04:53:00Z</dcterms:created>
  <dcterms:modified xsi:type="dcterms:W3CDTF">2024-10-30T09:36:45Z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DC1139D8EC0C4FDEABA2DBB49A713C4D_12</vt:lpwstr>
  </property>
  <property fmtid="{D5CDD505-2E9C-101B-9397-08002B2CF9AE}" pid="3" name="KSOProductBuildVer">
    <vt:lpwstr>2052-11.1.0.14309</vt:lpwstr>
  </property>
</Properties>
</file>

<file path=docProps/thumbnail.jpeg>
</file>